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9AAACD-46B0-4CA2-858A-88D080C412FF}" type="datetimeFigureOut">
              <a:rPr lang="es-MX" smtClean="0"/>
              <a:t>29/05/2019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AD4A66-CCBA-40B3-A46C-46E7437294A5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DIF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DEGOLLADO</a:t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432176"/>
            <a:ext cx="8856984" cy="2425824"/>
          </a:xfrm>
        </p:spPr>
        <p:txBody>
          <a:bodyPr>
            <a:norm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DESAYUNOS ESCOLARES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187763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TEMPORALIDAD</a:t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67543" y="1628800"/>
            <a:ext cx="745809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Es otorgado por ciclo escolar; puede extenderse a los años que el niño permanezca en el plantel y siempre y cuando los padres de familia estén de acuerdo en seguir recibiendo el apoyo.</a:t>
            </a:r>
            <a:endParaRPr lang="es-MX" dirty="0"/>
          </a:p>
        </p:txBody>
      </p:sp>
      <p:sp>
        <p:nvSpPr>
          <p:cNvPr id="8" name="7 Rectángulo"/>
          <p:cNvSpPr/>
          <p:nvPr/>
        </p:nvSpPr>
        <p:spPr>
          <a:xfrm>
            <a:off x="467545" y="2708920"/>
            <a:ext cx="7458089" cy="261610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 smtClean="0"/>
              <a:t> </a:t>
            </a:r>
            <a:r>
              <a:rPr lang="es-MX" sz="2000" b="1" dirty="0" smtClean="0"/>
              <a:t>Criterios de Selección para población Objetivo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Ser niñas niños y adolescentes que por sus condiciones físicas o sociales requieran de servicio para su bienestar y residan en el estado de Jalisco.</a:t>
            </a:r>
          </a:p>
          <a:p>
            <a:endParaRPr lang="es-MX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Que asistan a planteles escolares oficiales de educación publica básica, preferentemente indígenas, rurales y urbano marginadas.</a:t>
            </a:r>
            <a:endParaRPr lang="es-MX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34" y="319281"/>
            <a:ext cx="894838" cy="130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5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Y/O PROCEDIMIENTOS </a:t>
            </a:r>
            <a:br>
              <a:rPr lang="es-MX" sz="2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SELECCIÓN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95536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10175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DIF deberá </a:t>
            </a:r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difundir el programa, para contar oportunamente con las solicitudes y documentación  para su inscripción de los beneficiarios.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11560" y="3105835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/>
              <a:t>Criterios de Elegibilidad, Requisitos y Restricciones</a:t>
            </a:r>
            <a:endParaRPr lang="es-MX" b="1" dirty="0"/>
          </a:p>
        </p:txBody>
      </p:sp>
      <p:sp>
        <p:nvSpPr>
          <p:cNvPr id="9" name="8 Rectángulo"/>
          <p:cNvSpPr/>
          <p:nvPr/>
        </p:nvSpPr>
        <p:spPr>
          <a:xfrm>
            <a:off x="415636" y="3517831"/>
            <a:ext cx="816966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Planteles</a:t>
            </a:r>
            <a:r>
              <a:rPr lang="es-MX" dirty="0">
                <a:solidFill>
                  <a:sysClr val="windowText" lastClr="000000"/>
                </a:solidFill>
              </a:rPr>
              <a:t> oficiales </a:t>
            </a:r>
            <a:endParaRPr lang="es-MX" dirty="0"/>
          </a:p>
        </p:txBody>
      </p:sp>
      <p:sp>
        <p:nvSpPr>
          <p:cNvPr id="11" name="10 Rectángulo"/>
          <p:cNvSpPr/>
          <p:nvPr/>
        </p:nvSpPr>
        <p:spPr>
          <a:xfrm>
            <a:off x="415636" y="3887163"/>
            <a:ext cx="816966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10175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dirty="0">
                <a:solidFill>
                  <a:schemeClr val="tx1"/>
                </a:solidFill>
              </a:rPr>
              <a:t>Preferentemente 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indígenas</a:t>
            </a:r>
            <a:r>
              <a:rPr lang="es-MX" dirty="0">
                <a:solidFill>
                  <a:schemeClr val="tx1"/>
                </a:solidFill>
              </a:rPr>
              <a:t>, rurales y urbano marginadas del Estado</a:t>
            </a:r>
          </a:p>
        </p:txBody>
      </p:sp>
      <p:sp>
        <p:nvSpPr>
          <p:cNvPr id="16" name="4 Marcador de contenido"/>
          <p:cNvSpPr txBox="1">
            <a:spLocks/>
          </p:cNvSpPr>
          <p:nvPr/>
        </p:nvSpPr>
        <p:spPr bwMode="auto">
          <a:xfrm>
            <a:off x="415635" y="4265623"/>
            <a:ext cx="8169667" cy="76427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01828" tIns="50914" rIns="101828" bIns="50914" numCol="1" anchor="t" anchorCtr="0" compatLnSpc="1">
            <a:prstTxWarp prst="textNoShape">
              <a:avLst/>
            </a:prstTxWarp>
          </a:bodyPr>
          <a:lstStyle>
            <a:lvl1pPr marL="381000" indent="-381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088" indent="-3175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1588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1175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0763" indent="-254000" algn="l" defTabSz="10175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0259" indent="-254569" algn="l" defTabSz="10182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9396" indent="-254569" algn="l" defTabSz="10182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8534" indent="-254569" algn="l" defTabSz="10182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7672" indent="-254569" algn="l" defTabSz="10182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1758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MX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El plantel escolar  SE encuentre ubicado en localidades de alta y muy alto índice de marginación de acuerdo a la CONAPO.</a:t>
            </a:r>
            <a:endParaRPr kumimoji="0" lang="es-MX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204457" y="1443761"/>
            <a:ext cx="2952328" cy="170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175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b="1" dirty="0">
                <a:solidFill>
                  <a:srgbClr val="FF0000"/>
                </a:solidFill>
              </a:rPr>
              <a:t>Contar con CURP</a:t>
            </a:r>
          </a:p>
          <a:p>
            <a:pPr lvl="0" defTabSz="101758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s-MX" sz="1400" dirty="0">
                <a:solidFill>
                  <a:srgbClr val="FF0000"/>
                </a:solidFill>
              </a:rPr>
              <a:t>En caso de </a:t>
            </a:r>
            <a:r>
              <a:rPr lang="es-MX" sz="1400" b="1" dirty="0">
                <a:solidFill>
                  <a:srgbClr val="FF0000"/>
                </a:solidFill>
              </a:rPr>
              <a:t>NO</a:t>
            </a:r>
            <a:r>
              <a:rPr lang="es-MX" sz="1400" dirty="0">
                <a:solidFill>
                  <a:srgbClr val="FF0000"/>
                </a:solidFill>
              </a:rPr>
              <a:t> contar con este documento, será responsabilidad  DIF Municipal  gestionar en un plazo no mayor a 3 meses, para integrarlo al expediente.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21" y="188640"/>
            <a:ext cx="1152128" cy="11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4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CAUSAS DE INCUMPLIMIENTO, RETENCION </a:t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Y SUSPENSION DE RECURSO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95536" y="134076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s-MX" sz="24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 dar de baja a un beneficiario:</a:t>
            </a:r>
          </a:p>
          <a:p>
            <a:pPr lvl="0" algn="just"/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uso del alimento, venderlo utilizarlo para otros fines.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Darse de baja el plantel escolar.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Fallecimiento del beneficiario.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es-MX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s-MX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 justificada por escrito acta o minuta de las madres y padres de familia, no se comprometen de acuerdo a las reglas.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90210" y="5517232"/>
            <a:ext cx="39097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”ELLOS </a:t>
            </a:r>
            <a:r>
              <a:rPr lang="es-MX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RESPONSABILIZAN DE LA ALIMENTACION DE SUS HIJOS”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55901"/>
            <a:ext cx="2940171" cy="260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1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OBLIGACIONES DE LOS BENEFICIARIOS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5379165"/>
            <a:ext cx="4040188" cy="762000"/>
          </a:xfrm>
        </p:spPr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4008" y="5387371"/>
            <a:ext cx="4041775" cy="762000"/>
          </a:xfrm>
        </p:spPr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395536" y="1268760"/>
            <a:ext cx="5337270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plantel debe bridar las facilidades para la operación del programa. 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(RECEPCION ALMACENAMIENTO,ELABORACION,DISTRIBUCION Y ENTREGA DE LOS ALIMENTOS PARA SU CONSUMO DENTRO DEL PLANTEL).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Conformar Comité de padres de familia  de desayunos escolares y contraloría social.</a:t>
            </a: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activamente en la operación del programa.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 Tesorero del comité de desayunos y contraloría social deberán contar con una libreta contable para llevar el control de los ingresos y egresos de las cuotas de recuperación.</a:t>
            </a:r>
          </a:p>
          <a:p>
            <a:endParaRPr lang="es-MX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Preparar los menús establecidos en el Manual de Desayunos escolares calientes.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95536" y="5373216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400" dirty="0">
                <a:solidFill>
                  <a:prstClr val="black"/>
                </a:solidFill>
              </a:rPr>
              <a:t>BAJO NINGUNA CIRCUNSTANCIA SE  AUTORIZA ALTERAR LA CUOTA DE RECUPERACION  DEL DESAYUNO ESCOLAR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98462" y="53732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400" dirty="0"/>
              <a:t>NO SE PERMITE SU VENTA AL PUBLICO </a:t>
            </a:r>
          </a:p>
          <a:p>
            <a:endParaRPr lang="es-MX" sz="1400" dirty="0"/>
          </a:p>
          <a:p>
            <a:r>
              <a:rPr lang="es-MX" sz="1400" dirty="0"/>
              <a:t>SE SUSPENDERA EL APOYO.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3"/>
          <a:stretch/>
        </p:blipFill>
        <p:spPr bwMode="auto">
          <a:xfrm>
            <a:off x="6368131" y="3640651"/>
            <a:ext cx="2428875" cy="170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4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Arial" panose="020B0604020202020204" pitchFamily="34" charset="0"/>
                <a:cs typeface="Arial" panose="020B0604020202020204" pitchFamily="34" charset="0"/>
              </a:rPr>
              <a:t>OBLIGACIONES DE LOS BENEFICIARIOS</a:t>
            </a:r>
            <a:r>
              <a:rPr lang="es-MX" sz="4400" dirty="0"/>
              <a:t/>
            </a:r>
            <a:br>
              <a:rPr lang="es-MX" sz="4400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34365" y="1636032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 caso de menores que no puedan pagar la cuota de recuperación DIF municipal gestionará la forma de solventar  temporalmente.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4365" y="3212976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Toda modificación o actualización del padrón de beneficiarios del programa de desayunos escolares debe sustentarse con documento y solicitar autorización mediante oficio a DIF Jalisco 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13" y="838657"/>
            <a:ext cx="1547284" cy="165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4"/>
          <a:stretch/>
        </p:blipFill>
        <p:spPr bwMode="auto">
          <a:xfrm>
            <a:off x="6444208" y="3452218"/>
            <a:ext cx="2068078" cy="1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CAUSAS PARA SUSPENDER O RETENER LOS APOYOS A LOS SISTEMAS DIF MUNICIPALES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67544" y="1723716"/>
            <a:ext cx="4572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Condicionar la entrega de los alimentos por situaciones fuera de las reglas de operación.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Entregar o vender alimento a población abierta.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Entregar o vender alimento  para fines  electorales o de proselitismo.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Entregar incompleto los alimentos a los planteles escolares.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32017"/>
            <a:ext cx="2376264" cy="293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9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DENUNCIAS</a:t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67544" y="1548020"/>
            <a:ext cx="4572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ciudadanía en general podrá realizar de forma escrita, telefónica, vía internet  de cualquier hecho, acto u omisión que interfiera con  la correcta operación del programa y/o atente contra los derechos de los beneficiarios.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580706" cy="171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25596"/>
            <a:ext cx="2210937" cy="108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18405"/>
            <a:ext cx="2367744" cy="125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dirty="0"/>
              <a:t>FUNDAMENTACION Y MOTIVACION JURIDICA</a:t>
            </a:r>
            <a:r>
              <a:rPr lang="es-MX" sz="4400" dirty="0"/>
              <a:t/>
            </a:r>
            <a:br>
              <a:rPr lang="es-MX" sz="4400" dirty="0"/>
            </a:b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sz="2300" dirty="0"/>
              <a:t>Las presentes reglas de operación se encuentran insertas en el marco de leyes, normas y lineamientos en marcados en el respeto de los derechos humanos.</a:t>
            </a:r>
          </a:p>
          <a:p>
            <a:endParaRPr lang="es-MX" sz="2300" dirty="0"/>
          </a:p>
          <a:p>
            <a:r>
              <a:rPr lang="es-MX" sz="2300" dirty="0"/>
              <a:t>Con fundamento en la legalidad de la asistencia social y salud, como perspectiva de bienestar social e igualdad.</a:t>
            </a:r>
          </a:p>
          <a:p>
            <a:endParaRPr lang="es-MX" sz="2300" dirty="0"/>
          </a:p>
          <a:p>
            <a:r>
              <a:rPr lang="es-MX" sz="2300" dirty="0"/>
              <a:t>Además es una las estrategias establecidas en el Plan  Nacional de Desarrollo</a:t>
            </a:r>
          </a:p>
          <a:p>
            <a:r>
              <a:rPr lang="es-MX" sz="2300" dirty="0"/>
              <a:t>2019-2024.</a:t>
            </a:r>
          </a:p>
          <a:p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MX" sz="2600" dirty="0"/>
              <a:t>En consonancia con la constitución Política de los Estados Unidos Mexicanos, donde se establece “ Todas las personas gozaran de los derechos humanos  reconocidos en la misma y de acuerdo a los tratados internacionales de los que el Estado Mexicano sea parte, así como de las garantías para su protección”.</a:t>
            </a:r>
          </a:p>
          <a:p>
            <a:endParaRPr lang="es-MX" sz="2600" dirty="0"/>
          </a:p>
          <a:p>
            <a:r>
              <a:rPr lang="es-MX" sz="2600" dirty="0"/>
              <a:t>Se estipula que todas las autoridades en el ámbito de sus competencias tienen la obligación de: Promover, Respetar, Proteger y garantizar los derechos humanos de conformidad con los principios de universalidad, indivisibilidad y progresividad.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972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 smtClean="0"/>
              <a:t>Fundamentos</a:t>
            </a:r>
            <a:r>
              <a:rPr lang="es-MX" sz="3600" dirty="0" smtClean="0"/>
              <a:t> </a:t>
            </a:r>
            <a:r>
              <a:rPr lang="es-MX" sz="2700" dirty="0"/>
              <a:t>y Motivación Jurídica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7" name="Picture 2" descr="Resultado de imagen para imagen de constitucion politic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4104"/>
            <a:ext cx="1296144" cy="176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907704" y="1213009"/>
            <a:ext cx="1728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/>
              <a:t>De acuerdo al articulo 4 de la Constitución Política de los Estados Unidos Mexicanos</a:t>
            </a:r>
            <a:endParaRPr lang="es-MX" sz="1600" dirty="0"/>
          </a:p>
        </p:txBody>
      </p:sp>
      <p:sp>
        <p:nvSpPr>
          <p:cNvPr id="9" name="8 Rectángulo"/>
          <p:cNvSpPr/>
          <p:nvPr/>
        </p:nvSpPr>
        <p:spPr>
          <a:xfrm>
            <a:off x="251698" y="3212976"/>
            <a:ext cx="84969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dirty="0" smtClean="0"/>
          </a:p>
          <a:p>
            <a:pPr algn="ctr"/>
            <a:r>
              <a:rPr lang="es-MX" sz="1600" dirty="0" smtClean="0"/>
              <a:t>            “Toda persona tiene derecho a la alimentación nutritiva suficiente y de calidad”.</a:t>
            </a:r>
          </a:p>
          <a:p>
            <a:endParaRPr lang="es-MX" sz="1600" dirty="0" smtClean="0"/>
          </a:p>
          <a:p>
            <a:r>
              <a:rPr lang="es-MX" sz="1600" dirty="0" smtClean="0"/>
              <a:t> </a:t>
            </a:r>
            <a:r>
              <a:rPr lang="es-MX" sz="1600" b="1" dirty="0" smtClean="0"/>
              <a:t>Sistema Estatal DIF en conjunto con DIF Nacional y los Sistemas DIF municipales, promueven y coordinan la ejecución del Programa de Desayunos Escolares </a:t>
            </a:r>
          </a:p>
          <a:p>
            <a:r>
              <a:rPr lang="es-MX" sz="1600" b="1" dirty="0" smtClean="0"/>
              <a:t>en el Estado de Jalisco.</a:t>
            </a:r>
            <a:endParaRPr lang="es-MX" sz="1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77882"/>
            <a:ext cx="1869493" cy="183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26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/>
              <a:t>OBJETIVO GENERAL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292" y="1444625"/>
            <a:ext cx="403924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276872"/>
            <a:ext cx="8003232" cy="3109185"/>
          </a:xfrm>
        </p:spPr>
        <p:txBody>
          <a:bodyPr>
            <a:norm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Contribuir al acceso de alimentos inocuos y nutritivos de la población en edad escolar, sujeta de asistencia social alimentaria, mediante la entrega de desayunos calientes y/o desayunos fríos, diseñados con base en los criterios de Calidad Nutricia, y acompañados de acciones de Orientación Alimentaria, Aseguramiento de la Calidad Alimentaría y producción de alimentos.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98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700" dirty="0"/>
              <a:t>OBJETIVOS ESPECIFICOS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Atender prioritariamente a niñas, niños y adolescentes que acudan a planteles ubicados en localidades de alta y muy alta marginación. De acuerdo al consejo Nacional de Población.</a:t>
            </a:r>
          </a:p>
          <a:p>
            <a:endParaRPr lang="es-MX" dirty="0"/>
          </a:p>
          <a:p>
            <a:r>
              <a:rPr lang="es-MX" dirty="0"/>
              <a:t>Fomentar entre los padres de familia de los beneficiarios la participación social eje importante  de la operación del programa, (recepción, preparación y distribución ).</a:t>
            </a:r>
          </a:p>
          <a:p>
            <a:endParaRPr lang="es-MX" dirty="0"/>
          </a:p>
          <a:p>
            <a:r>
              <a:rPr lang="es-MX" dirty="0"/>
              <a:t>Fortalecer la modalidad caliente a través de la entrega de equipos de cocina, con la finalidad de crear espacios para la preparación y entrega de los alimentos.</a:t>
            </a:r>
          </a:p>
          <a:p>
            <a:endParaRPr lang="es-MX" dirty="0"/>
          </a:p>
          <a:p>
            <a:r>
              <a:rPr lang="es-MX" dirty="0"/>
              <a:t>Capacitar a las madres y padres en temas de Orientación Alimentaria.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45153"/>
            <a:ext cx="2139881" cy="13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98" y="2276871"/>
            <a:ext cx="24511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2137122" cy="234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4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700" dirty="0"/>
              <a:t>POBLACIÓN OBJETIVO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</a:p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51520" y="1444294"/>
            <a:ext cx="4320480" cy="3941763"/>
          </a:xfrm>
        </p:spPr>
        <p:txBody>
          <a:bodyPr>
            <a:normAutofit/>
          </a:bodyPr>
          <a:lstStyle/>
          <a:p>
            <a:r>
              <a:rPr lang="es-MX" sz="1800" dirty="0">
                <a:latin typeface="Arial" pitchFamily="34" charset="0"/>
                <a:cs typeface="Arial" pitchFamily="34" charset="0"/>
              </a:rPr>
              <a:t>Se atienden principalmente a  niñas, </a:t>
            </a:r>
          </a:p>
          <a:p>
            <a:r>
              <a:rPr lang="es-MX" sz="1800" dirty="0">
                <a:latin typeface="Arial" pitchFamily="34" charset="0"/>
                <a:cs typeface="Arial" pitchFamily="34" charset="0"/>
              </a:rPr>
              <a:t>niños y adolescentes </a:t>
            </a:r>
            <a:r>
              <a:rPr lang="es-MX" sz="1800" dirty="0" smtClean="0">
                <a:latin typeface="Arial" pitchFamily="34" charset="0"/>
                <a:cs typeface="Arial" pitchFamily="34" charset="0"/>
              </a:rPr>
              <a:t>escolarizados del Municipio de Degollado.</a:t>
            </a:r>
          </a:p>
          <a:p>
            <a:endParaRPr lang="es-MX" sz="1800" dirty="0"/>
          </a:p>
          <a:p>
            <a:endParaRPr lang="es-MX" sz="1800" dirty="0" smtClean="0"/>
          </a:p>
          <a:p>
            <a:pPr marL="109728" indent="0">
              <a:buNone/>
            </a:pPr>
            <a:endParaRPr lang="es-MX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320480" cy="210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004048" y="1473277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altLang="es-MX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condiciones de riesgo y vulnerabilidad inscritos en plánteles oficiales de nivel básico ubicados preferentemente en zonas indígenas rurales y urbano-marginadas.</a:t>
            </a:r>
          </a:p>
        </p:txBody>
      </p:sp>
    </p:spTree>
    <p:extLst>
      <p:ext uri="{BB962C8B-B14F-4D97-AF65-F5344CB8AC3E}">
        <p14:creationId xmlns:p14="http://schemas.microsoft.com/office/powerpoint/2010/main" val="9521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dirty="0" smtClean="0"/>
              <a:t>INTEGRACION DE LA DESPENSA</a:t>
            </a:r>
            <a:endParaRPr lang="es-MX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MX" dirty="0"/>
              <a:t>Integración:</a:t>
            </a:r>
          </a:p>
          <a:p>
            <a:r>
              <a:rPr lang="es-MX" dirty="0"/>
              <a:t>1 Botella de Aceite de Canola.</a:t>
            </a:r>
          </a:p>
          <a:p>
            <a:r>
              <a:rPr lang="es-MX" dirty="0"/>
              <a:t>1 Bolsa de Lenteja Chica.</a:t>
            </a:r>
          </a:p>
          <a:p>
            <a:r>
              <a:rPr lang="es-MX" dirty="0"/>
              <a:t>1 Bolsa de 1kg de Arroz Blanco</a:t>
            </a:r>
          </a:p>
          <a:p>
            <a:r>
              <a:rPr lang="es-MX" dirty="0"/>
              <a:t>4 Piezas de 105 g Atún Aleta Amarilla en agua.</a:t>
            </a:r>
          </a:p>
          <a:p>
            <a:r>
              <a:rPr lang="es-MX" dirty="0"/>
              <a:t>2 Bolsas de 300 g Avena en Hojuelas</a:t>
            </a:r>
          </a:p>
          <a:p>
            <a:r>
              <a:rPr lang="es-MX" dirty="0"/>
              <a:t>3 Paquetes de 1 kg Harina </a:t>
            </a:r>
            <a:r>
              <a:rPr lang="es-MX" dirty="0" err="1"/>
              <a:t>Nixtamalizada</a:t>
            </a:r>
            <a:r>
              <a:rPr lang="es-MX" dirty="0"/>
              <a:t>.</a:t>
            </a:r>
          </a:p>
          <a:p>
            <a:r>
              <a:rPr lang="es-MX" dirty="0"/>
              <a:t>1 Bolsa de 500  g Harina para  Hot cake </a:t>
            </a:r>
          </a:p>
          <a:p>
            <a:r>
              <a:rPr lang="es-MX" dirty="0"/>
              <a:t>1 Bolsa de 1  kg de Frijol.</a:t>
            </a:r>
          </a:p>
          <a:p>
            <a:r>
              <a:rPr lang="es-MX" dirty="0"/>
              <a:t>* 3 paquetes de 125 g Pechuga de pollo deshebrada.</a:t>
            </a:r>
          </a:p>
          <a:p>
            <a:r>
              <a:rPr lang="es-MX" dirty="0"/>
              <a:t>25 Litros de leche descremada ultra pasteurizada.</a:t>
            </a:r>
          </a:p>
          <a:p>
            <a:endParaRPr lang="es-MX" dirty="0"/>
          </a:p>
          <a:p>
            <a:r>
              <a:rPr lang="es-MX" dirty="0">
                <a:solidFill>
                  <a:srgbClr val="FF0000"/>
                </a:solidFill>
              </a:rPr>
              <a:t>*La pechuga de pollo se incluirá en la dotación a partir del mes de Junio 2019.</a:t>
            </a:r>
          </a:p>
          <a:p>
            <a:endParaRPr lang="es-MX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0"/>
          <a:stretch/>
        </p:blipFill>
        <p:spPr bwMode="auto">
          <a:xfrm>
            <a:off x="4645025" y="2636912"/>
            <a:ext cx="2663279" cy="23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138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CANTIDADES MONTOS Y RANGOS DE </a:t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BENEFICIOS O APOYOS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373216"/>
            <a:ext cx="4040188" cy="798984"/>
          </a:xfrm>
        </p:spPr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268760"/>
            <a:ext cx="4040188" cy="411729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MX" sz="2900" u="sng" dirty="0"/>
              <a:t>Cuota de Recuperación</a:t>
            </a:r>
          </a:p>
          <a:p>
            <a:pPr>
              <a:buFont typeface="Wingdings" pitchFamily="2" charset="2"/>
              <a:buChar char="Ø"/>
            </a:pPr>
            <a:r>
              <a:rPr lang="es-MX" sz="2900" dirty="0"/>
              <a:t>Ambas modalidades .50 centavos.</a:t>
            </a:r>
          </a:p>
          <a:p>
            <a:pPr>
              <a:buFont typeface="Wingdings" pitchFamily="2" charset="2"/>
              <a:buChar char="Ø"/>
            </a:pPr>
            <a:r>
              <a:rPr lang="es-MX" sz="2900" dirty="0"/>
              <a:t>En el Caso de la modalidad caliente se podrá incrementar </a:t>
            </a:r>
            <a:r>
              <a:rPr lang="es-MX" sz="2900" b="1" dirty="0"/>
              <a:t>sin exceder los $9.00 </a:t>
            </a:r>
            <a:r>
              <a:rPr lang="es-MX" sz="2900" dirty="0"/>
              <a:t>por ración.</a:t>
            </a:r>
          </a:p>
          <a:p>
            <a:pPr>
              <a:buFont typeface="Wingdings" pitchFamily="2" charset="2"/>
              <a:buChar char="Ø"/>
            </a:pPr>
            <a:endParaRPr lang="es-MX" sz="2900" dirty="0"/>
          </a:p>
          <a:p>
            <a:pPr>
              <a:buFont typeface="Wingdings" pitchFamily="2" charset="2"/>
              <a:buChar char="Ø"/>
            </a:pPr>
            <a:r>
              <a:rPr lang="es-MX" sz="2900" dirty="0"/>
              <a:t>En caso de contar con una persona, que cocine se levanta acta, donde se especifique: </a:t>
            </a:r>
            <a:r>
              <a:rPr lang="es-MX" sz="2900" b="1" dirty="0"/>
              <a:t>Es una gratificación voluntaria, Independiente de la cuota de recuperación del desayuno escolar.</a:t>
            </a:r>
          </a:p>
          <a:p>
            <a:endParaRPr lang="es-MX" dirty="0"/>
          </a:p>
        </p:txBody>
      </p:sp>
      <p:sp>
        <p:nvSpPr>
          <p:cNvPr id="7" name="6 Rectángulo"/>
          <p:cNvSpPr/>
          <p:nvPr/>
        </p:nvSpPr>
        <p:spPr>
          <a:xfrm>
            <a:off x="4572000" y="4581128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</a:t>
            </a:r>
            <a:r>
              <a:rPr lang="es-MX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queda fuera de cualquier responsabilidad</a:t>
            </a:r>
            <a:r>
              <a:rPr lang="es-MX" dirty="0">
                <a:solidFill>
                  <a:srgbClr val="FF0000"/>
                </a:solidFill>
                <a:latin typeface="Calibri"/>
              </a:rPr>
              <a:t>. 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47" y="4341705"/>
            <a:ext cx="755591" cy="8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95536" y="537321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recurso generado por el programa no se podrá </a:t>
            </a:r>
          </a:p>
          <a:p>
            <a:pPr algn="ctr"/>
            <a:r>
              <a:rPr lang="es-MX" sz="1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para otros fines.</a:t>
            </a:r>
            <a:endParaRPr lang="es-MX" sz="1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427984" y="1213008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s-MX" dirty="0" smtClean="0"/>
              <a:t>El cuota deberá sustentarse en el acta de reunión de madres y padres de familia donde se especifica que </a:t>
            </a:r>
            <a:r>
              <a:rPr lang="es-MX" b="1" dirty="0" smtClean="0"/>
              <a:t>SOLO</a:t>
            </a:r>
            <a:r>
              <a:rPr lang="es-MX" dirty="0" smtClean="0"/>
              <a:t> es para la compra de alimentos perecederos y los gastos de operación.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98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CANTIDADES MONTOS Y RANGOS DE </a:t>
            </a:r>
            <a:b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700" dirty="0">
                <a:latin typeface="Arial" panose="020B0604020202020204" pitchFamily="34" charset="0"/>
                <a:cs typeface="Arial" panose="020B0604020202020204" pitchFamily="34" charset="0"/>
              </a:rPr>
              <a:t>BENEFICIOS O APOYOS</a:t>
            </a:r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s-MX" sz="1800" dirty="0"/>
              <a:t>Los apoyos se otorgan mensualmente, por parte de un proveedor</a:t>
            </a:r>
            <a:r>
              <a:rPr lang="es-MX" sz="1800" dirty="0" smtClean="0"/>
              <a:t>.</a:t>
            </a:r>
            <a:endParaRPr lang="es-MX" sz="1800" dirty="0"/>
          </a:p>
          <a:p>
            <a:endParaRPr lang="es-MX" sz="1800" dirty="0" smtClean="0"/>
          </a:p>
          <a:p>
            <a:endParaRPr lang="es-MX" sz="1800" dirty="0"/>
          </a:p>
          <a:p>
            <a:r>
              <a:rPr lang="es-MX" sz="1800" dirty="0"/>
              <a:t>El apoyo puede extenderse a los años de asistencia del beneficiario al plantel escolar según  requiera.</a:t>
            </a: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89008"/>
            <a:ext cx="12922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01940"/>
            <a:ext cx="972675" cy="96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1718371" cy="16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348</TotalTime>
  <Words>1237</Words>
  <Application>Microsoft Office PowerPoint</Application>
  <PresentationFormat>Presentación en pantalla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Concurrencia</vt:lpstr>
      <vt:lpstr>SISTEMA DIF DEGOLLADO 2019 </vt:lpstr>
      <vt:lpstr>FUNDAMENTACION Y MOTIVACION JURIDICA </vt:lpstr>
      <vt:lpstr>Fundamentos y Motivación Jurídica </vt:lpstr>
      <vt:lpstr>OBJETIVO GENERAL </vt:lpstr>
      <vt:lpstr>OBJETIVOS ESPECIFICOS  </vt:lpstr>
      <vt:lpstr>POBLACIÓN OBJETIVO </vt:lpstr>
      <vt:lpstr>INTEGRACION DE LA DESPENSA</vt:lpstr>
      <vt:lpstr>CANTIDADES MONTOS Y RANGOS DE  BENEFICIOS O APOYOS </vt:lpstr>
      <vt:lpstr>CANTIDADES MONTOS Y RANGOS DE  BENEFICIOS O APOYOS </vt:lpstr>
      <vt:lpstr>TEMPORALIDAD </vt:lpstr>
      <vt:lpstr>MÉTODOS Y/O PROCEDIMIENTOS  DE SELECCIÓN </vt:lpstr>
      <vt:lpstr>CAUSAS DE INCUMPLIMIENTO, RETENCION  Y SUSPENSION DE RECURSO </vt:lpstr>
      <vt:lpstr>OBLIGACIONES DE LOS BENEFICIARIOS </vt:lpstr>
      <vt:lpstr>OBLIGACIONES DE LOS BENEFICIARIOS </vt:lpstr>
      <vt:lpstr>CAUSAS PARA SUSPENDER O RETENER LOS APOYOS A LOS SISTEMAS DIF MUNICIPALES </vt:lpstr>
      <vt:lpstr>DENUNCIAS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DIF DEGOLLADO</dc:title>
  <dc:creator>Alimentaria</dc:creator>
  <cp:lastModifiedBy>Alimentaria</cp:lastModifiedBy>
  <cp:revision>30</cp:revision>
  <dcterms:created xsi:type="dcterms:W3CDTF">2019-05-27T17:55:22Z</dcterms:created>
  <dcterms:modified xsi:type="dcterms:W3CDTF">2019-05-29T17:27:46Z</dcterms:modified>
</cp:coreProperties>
</file>